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8" r:id="rId3"/>
    <p:sldId id="351" r:id="rId4"/>
    <p:sldId id="352" r:id="rId5"/>
    <p:sldId id="353" r:id="rId6"/>
    <p:sldId id="354" r:id="rId7"/>
    <p:sldId id="356" r:id="rId8"/>
    <p:sldId id="340" r:id="rId9"/>
    <p:sldId id="339" r:id="rId10"/>
    <p:sldId id="341" r:id="rId11"/>
    <p:sldId id="342" r:id="rId12"/>
    <p:sldId id="359" r:id="rId13"/>
    <p:sldId id="355" r:id="rId14"/>
    <p:sldId id="357" r:id="rId15"/>
    <p:sldId id="360" r:id="rId16"/>
    <p:sldId id="358" r:id="rId17"/>
    <p:sldId id="343" r:id="rId18"/>
    <p:sldId id="347" r:id="rId19"/>
    <p:sldId id="307" r:id="rId20"/>
    <p:sldId id="345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296" r:id="rId29"/>
    <p:sldId id="308" r:id="rId30"/>
    <p:sldId id="335" r:id="rId31"/>
    <p:sldId id="336" r:id="rId32"/>
    <p:sldId id="337" r:id="rId33"/>
    <p:sldId id="349" r:id="rId34"/>
    <p:sldId id="344" r:id="rId35"/>
    <p:sldId id="300" r:id="rId36"/>
    <p:sldId id="289" r:id="rId37"/>
    <p:sldId id="291" r:id="rId38"/>
    <p:sldId id="303" r:id="rId39"/>
    <p:sldId id="301" r:id="rId40"/>
    <p:sldId id="306" r:id="rId41"/>
    <p:sldId id="309" r:id="rId42"/>
    <p:sldId id="305" r:id="rId43"/>
    <p:sldId id="302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51"/>
            <p14:sldId id="352"/>
            <p14:sldId id="353"/>
            <p14:sldId id="354"/>
            <p14:sldId id="356"/>
            <p14:sldId id="340"/>
            <p14:sldId id="339"/>
            <p14:sldId id="341"/>
            <p14:sldId id="342"/>
            <p14:sldId id="359"/>
            <p14:sldId id="355"/>
            <p14:sldId id="357"/>
            <p14:sldId id="360"/>
            <p14:sldId id="358"/>
            <p14:sldId id="343"/>
            <p14:sldId id="347"/>
            <p14:sldId id="30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9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82"/>
  </p:normalViewPr>
  <p:slideViewPr>
    <p:cSldViewPr snapToGrid="0" snapToObjects="1">
      <p:cViewPr varScale="1">
        <p:scale>
          <a:sx n="143" d="100"/>
          <a:sy n="143" d="100"/>
        </p:scale>
        <p:origin x="224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after lecture: 30-10-2017</a:t>
            </a:r>
          </a:p>
          <a:p>
            <a:r>
              <a:rPr lang="en-US" dirty="0"/>
              <a:t>Too many scenarios 1,3</a:t>
            </a:r>
            <a:r>
              <a:rPr lang="en-US" baseline="0" dirty="0"/>
              <a:t> and 5.</a:t>
            </a:r>
          </a:p>
          <a:p>
            <a:r>
              <a:rPr lang="en-US" baseline="0" dirty="0"/>
              <a:t>The regression example doesn’t really work. Make it more complex</a:t>
            </a:r>
          </a:p>
          <a:p>
            <a:r>
              <a:rPr lang="en-US" baseline="0" dirty="0"/>
              <a:t>Lets sample some outliers with the data to make it more real-life</a:t>
            </a:r>
          </a:p>
          <a:p>
            <a:r>
              <a:rPr lang="en-US" baseline="0" dirty="0"/>
              <a:t>Also, lets overdo the floor and ceiling effects a bit, so that it is clearer why regression doesn’t work.</a:t>
            </a:r>
          </a:p>
          <a:p>
            <a:endParaRPr lang="en-US" dirty="0"/>
          </a:p>
          <a:p>
            <a:r>
              <a:rPr lang="en-US" dirty="0"/>
              <a:t>Lets just do scenarios 5,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16-10-2022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70219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Survey analysis</a:t>
            </a:r>
            <a:br>
              <a:rPr lang="nl-NL" dirty="0"/>
            </a:br>
            <a:r>
              <a:rPr lang="nl-NL" dirty="0"/>
              <a:t>week 7</a:t>
            </a:r>
            <a:br>
              <a:rPr lang="nl-NL" dirty="0"/>
            </a:br>
            <a:r>
              <a:rPr lang="nl-NL" dirty="0"/>
              <a:t>“ratio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80260-9D61-3A4A-A2D2-DC558BB5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</p:spPr>
            <p:txBody>
              <a:bodyPr>
                <a:normAutofit fontScale="92500"/>
              </a:bodyPr>
              <a:lstStyle/>
              <a:p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only</a:t>
                </a:r>
                <a:r>
                  <a:rPr lang="nl-NL" dirty="0"/>
                  <a:t> sample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r>
                  <a:rPr lang="nl-NL" dirty="0"/>
                  <a:t>BUT: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cluster</a:t>
                </a:r>
              </a:p>
              <a:p>
                <a:r>
                  <a:rPr lang="nl-NL" dirty="0" err="1"/>
                  <a:t>And</a:t>
                </a:r>
                <a:r>
                  <a:rPr lang="nl-NL" dirty="0"/>
                  <a:t> do survey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# </a:t>
                </a:r>
                <a:r>
                  <a:rPr lang="nl-NL" dirty="0" err="1"/>
                  <a:t>fraud</a:t>
                </a:r>
                <a:r>
                  <a:rPr lang="nl-NL" dirty="0"/>
                  <a:t> in </a:t>
                </a:r>
                <a:r>
                  <a:rPr lang="nl-NL" dirty="0" err="1"/>
                  <a:t>those</a:t>
                </a:r>
                <a:endParaRPr lang="nl-NL" dirty="0"/>
              </a:p>
              <a:p>
                <a:r>
                  <a:rPr lang="nl-NL" dirty="0"/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𝑤h𝑎𝑡𝑠𝑎𝑝𝑝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𝑓𝑟𝑎𝑢𝑑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Allows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great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endParaRPr lang="nl-NL" dirty="0"/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quite</a:t>
                </a:r>
                <a:r>
                  <a:rPr lang="nl-NL" dirty="0"/>
                  <a:t> a lot </a:t>
                </a:r>
                <a:r>
                  <a:rPr lang="nl-NL" dirty="0" err="1"/>
                  <a:t>about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clusters we </a:t>
                </a:r>
                <a:r>
                  <a:rPr lang="nl-NL" dirty="0" err="1"/>
                  <a:t>didn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observe</a:t>
                </a:r>
                <a:endParaRPr lang="nl-NL" dirty="0"/>
              </a:p>
              <a:p>
                <a:pPr lvl="1"/>
                <a:r>
                  <a:rPr lang="nl-NL" dirty="0"/>
                  <a:t>Se = </a:t>
                </a:r>
                <a:r>
                  <a:rPr lang="nl-NL" dirty="0" err="1"/>
                  <a:t>much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than</a:t>
                </a:r>
                <a:r>
                  <a:rPr lang="nl-NL" dirty="0"/>
                  <a:t> SRS</a:t>
                </a:r>
              </a:p>
              <a:p>
                <a:pPr lvl="1"/>
                <a:r>
                  <a:rPr lang="nl-NL" dirty="0"/>
                  <a:t>Design effect </a:t>
                </a:r>
                <a:r>
                  <a:rPr lang="nl-NL" dirty="0" err="1"/>
                  <a:t>very</a:t>
                </a:r>
                <a:r>
                  <a:rPr lang="nl-NL" dirty="0"/>
                  <a:t> small</a:t>
                </a:r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, </a:t>
                </a:r>
                <a:r>
                  <a:rPr lang="nl-NL" dirty="0" err="1"/>
                  <a:t>and</a:t>
                </a:r>
                <a:r>
                  <a:rPr lang="nl-NL" dirty="0"/>
                  <a:t> save $$$</a:t>
                </a:r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  <a:blipFill>
                <a:blip r:embed="rId2"/>
                <a:stretch>
                  <a:fillRect l="-1440" t="-2122" r="-6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38860AB5-F314-A644-BB64-89A1DFA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5" y="1461246"/>
            <a:ext cx="4347971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46DDF-3587-1646-8B95-A3E74CD8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more is </a:t>
            </a:r>
            <a:r>
              <a:rPr lang="nl-NL" dirty="0" err="1"/>
              <a:t>there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E1432C-8C07-FE4A-8A09-7CE40C84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069244"/>
            <a:ext cx="3788756" cy="37887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0C96349-73F0-9A43-9C58-0301308B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1" y="3420375"/>
            <a:ext cx="2830699" cy="3437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DBAD1C7-6392-2F44-978C-FC433AD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791"/>
            <a:ext cx="4630271" cy="308220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1D95B8-E45F-C043-BC54-EEF29167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Berlin: </a:t>
            </a:r>
            <a:r>
              <a:rPr lang="nl-NL" dirty="0" err="1"/>
              <a:t>population</a:t>
            </a:r>
            <a:r>
              <a:rPr lang="nl-NL" dirty="0"/>
              <a:t> 3.7 </a:t>
            </a:r>
            <a:r>
              <a:rPr lang="nl-NL" dirty="0" err="1"/>
              <a:t>million</a:t>
            </a:r>
            <a:r>
              <a:rPr lang="nl-NL" dirty="0"/>
              <a:t>. </a:t>
            </a:r>
            <a:r>
              <a:rPr lang="nl-NL" dirty="0" err="1"/>
              <a:t>Whatapp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3.7M / 180 </a:t>
            </a:r>
            <a:r>
              <a:rPr lang="nl-NL" dirty="0">
                <a:solidFill>
                  <a:srgbClr val="FF0000"/>
                </a:solidFill>
              </a:rPr>
              <a:t>= 20558</a:t>
            </a:r>
          </a:p>
          <a:p>
            <a:pPr lvl="1"/>
            <a:r>
              <a:rPr lang="nl-NL" dirty="0" err="1"/>
              <a:t>Ansbach</a:t>
            </a:r>
            <a:r>
              <a:rPr lang="nl-NL" dirty="0"/>
              <a:t>: </a:t>
            </a:r>
            <a:r>
              <a:rPr lang="nl-NL" dirty="0" err="1"/>
              <a:t>population</a:t>
            </a:r>
            <a:r>
              <a:rPr lang="nl-NL" dirty="0"/>
              <a:t> 41k.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41k/180 = </a:t>
            </a:r>
            <a:r>
              <a:rPr lang="nl-NL" dirty="0">
                <a:solidFill>
                  <a:srgbClr val="FF0000"/>
                </a:solidFill>
              </a:rPr>
              <a:t>228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We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now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using</a:t>
            </a:r>
            <a:r>
              <a:rPr lang="nl-NL" dirty="0">
                <a:solidFill>
                  <a:srgbClr val="FF0000"/>
                </a:solidFill>
              </a:rPr>
              <a:t> a model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predict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fraud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council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problem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Question 4: class </a:t>
            </a:r>
            <a:r>
              <a:rPr lang="nl-NL" dirty="0" err="1"/>
              <a:t>exercise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bias!</a:t>
            </a:r>
          </a:p>
          <a:p>
            <a:pPr lvl="1"/>
            <a:r>
              <a:rPr lang="nl-NL" dirty="0" err="1"/>
              <a:t>Outlier</a:t>
            </a:r>
            <a:r>
              <a:rPr lang="nl-NL" dirty="0"/>
              <a:t> clusters</a:t>
            </a:r>
          </a:p>
          <a:p>
            <a:pPr lvl="2"/>
            <a:r>
              <a:rPr lang="nl-NL" dirty="0"/>
              <a:t>Large </a:t>
            </a:r>
            <a:r>
              <a:rPr lang="nl-NL" dirty="0" err="1"/>
              <a:t>cities</a:t>
            </a:r>
            <a:r>
              <a:rPr lang="nl-NL" dirty="0"/>
              <a:t> drive </a:t>
            </a:r>
            <a:r>
              <a:rPr lang="nl-NL" dirty="0" err="1"/>
              <a:t>results</a:t>
            </a:r>
            <a:endParaRPr lang="nl-NL" dirty="0"/>
          </a:p>
          <a:p>
            <a:pPr lvl="2"/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local</a:t>
            </a:r>
            <a:endParaRPr lang="nl-NL" dirty="0"/>
          </a:p>
          <a:p>
            <a:pPr lvl="1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= 0 </a:t>
            </a:r>
            <a:r>
              <a:rPr lang="nl-NL" dirty="0" err="1"/>
              <a:t>doesnt</a:t>
            </a:r>
            <a:r>
              <a:rPr lang="nl-NL" dirty="0"/>
              <a:t> happen, but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= 0 does! 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origin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exist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90408EE-C035-FA40-84D3-111C11A6E071}"/>
              </a:ext>
            </a:extLst>
          </p:cNvPr>
          <p:cNvSpPr/>
          <p:nvPr/>
        </p:nvSpPr>
        <p:spPr>
          <a:xfrm>
            <a:off x="10165977" y="182562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7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671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making </a:t>
            </a:r>
            <a:r>
              <a:rPr lang="nl-NL" dirty="0" err="1"/>
              <a:t>the</a:t>
            </a:r>
            <a:r>
              <a:rPr lang="nl-NL" dirty="0"/>
              <a:t> model more complex?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covariates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Urban/</a:t>
            </a:r>
            <a:r>
              <a:rPr lang="nl-NL" dirty="0" err="1"/>
              <a:t>rural</a:t>
            </a:r>
            <a:endParaRPr lang="nl-NL" dirty="0"/>
          </a:p>
          <a:p>
            <a:pPr lvl="1"/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 of cluster</a:t>
            </a:r>
          </a:p>
          <a:p>
            <a:pPr lvl="1"/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council</a:t>
            </a:r>
          </a:p>
          <a:p>
            <a:pPr lvl="1"/>
            <a:r>
              <a:rPr lang="nl-NL" dirty="0"/>
              <a:t>Etc.</a:t>
            </a:r>
          </a:p>
          <a:p>
            <a:pPr lvl="1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build</a:t>
            </a:r>
            <a:r>
              <a:rPr lang="nl-NL" dirty="0"/>
              <a:t> a </a:t>
            </a:r>
            <a:r>
              <a:rPr lang="nl-NL" dirty="0" err="1"/>
              <a:t>regression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covariates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intercept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B705-E849-2741-88AD-471A435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8584E5-1D39-B14F-A236-426ABF71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/>
          <a:lstStyle/>
          <a:p>
            <a:r>
              <a:rPr lang="nl-NL" dirty="0"/>
              <a:t>Using a survey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clusters….</a:t>
            </a:r>
          </a:p>
          <a:p>
            <a:r>
              <a:rPr lang="nl-NL" dirty="0"/>
              <a:t>We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other</a:t>
            </a:r>
            <a:r>
              <a:rPr lang="nl-NL" dirty="0"/>
              <a:t> clusters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CDB184B1-8280-D644-B033-69DA8D8D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2462823"/>
            <a:ext cx="6481482" cy="43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AA6A98-0287-3041-82E7-B4453673EBDE}"/>
              </a:ext>
            </a:extLst>
          </p:cNvPr>
          <p:cNvSpPr txBox="1"/>
          <p:nvPr/>
        </p:nvSpPr>
        <p:spPr>
          <a:xfrm>
            <a:off x="838200" y="1690688"/>
            <a:ext cx="10762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Variance</a:t>
            </a:r>
            <a:r>
              <a:rPr lang="nl-NL" sz="2400" b="1" dirty="0"/>
              <a:t>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estimator</a:t>
            </a:r>
            <a:r>
              <a:rPr lang="nl-NL" sz="2400" b="1" dirty="0"/>
              <a:t>:</a:t>
            </a:r>
          </a:p>
          <a:p>
            <a:endParaRPr lang="nl-NL" sz="2400" b="1" dirty="0"/>
          </a:p>
          <a:p>
            <a:r>
              <a:rPr lang="nl-NL" sz="2400" b="1" dirty="0"/>
              <a:t>Design-</a:t>
            </a:r>
            <a:r>
              <a:rPr lang="nl-NL" sz="2400" b="1" dirty="0" err="1"/>
              <a:t>based</a:t>
            </a:r>
            <a:r>
              <a:rPr lang="nl-NL" sz="2400" b="1" dirty="0"/>
              <a:t>:</a:t>
            </a:r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sampling design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repeat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sampling procedure 10000 </a:t>
            </a:r>
            <a:r>
              <a:rPr lang="nl-NL" sz="2400" dirty="0" err="1"/>
              <a:t>times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/>
              <a:t> variance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  <a:p>
            <a:endParaRPr lang="nl-NL" sz="2400" dirty="0"/>
          </a:p>
          <a:p>
            <a:r>
              <a:rPr lang="nl-NL" sz="2400" b="1" dirty="0"/>
              <a:t>Model-</a:t>
            </a:r>
            <a:r>
              <a:rPr lang="nl-NL" sz="2400" b="1" dirty="0" err="1"/>
              <a:t>based</a:t>
            </a:r>
            <a:endParaRPr lang="nl-NL" sz="2400" b="1" dirty="0"/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model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assume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is correct, </a:t>
            </a:r>
            <a:r>
              <a:rPr lang="nl-NL" sz="2400" dirty="0" err="1"/>
              <a:t>and</a:t>
            </a:r>
            <a:r>
              <a:rPr lang="nl-NL" sz="2400" dirty="0"/>
              <a:t> sample 10000 </a:t>
            </a:r>
            <a:r>
              <a:rPr lang="nl-NL" sz="2400" dirty="0" err="1"/>
              <a:t>times</a:t>
            </a:r>
            <a:r>
              <a:rPr lang="nl-NL" sz="2400" dirty="0"/>
              <a:t> new </a:t>
            </a:r>
            <a:r>
              <a:rPr lang="nl-NL" sz="2400" dirty="0" err="1"/>
              <a:t>observations</a:t>
            </a:r>
            <a:r>
              <a:rPr lang="nl-NL" sz="2400" dirty="0"/>
              <a:t>, fit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in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Fraud &lt;-</a:t>
            </a:r>
            <a:r>
              <a:rPr lang="en-US" dirty="0" err="1">
                <a:solidFill>
                  <a:srgbClr val="000000"/>
                </a:solidFill>
              </a:rPr>
              <a:t>population:urban:incomes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Your</a:t>
            </a:r>
            <a:r>
              <a:rPr lang="nl-NL" dirty="0"/>
              <a:t> dataset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settings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Presidential election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</a:t>
            </a:r>
            <a:r>
              <a:rPr lang="en-US" sz="2400" dirty="0" err="1"/>
              <a:t>sqrt</a:t>
            </a:r>
            <a:r>
              <a:rPr lang="en-US" sz="2400" dirty="0"/>
              <a:t>(.496(1-.596)/10000)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Equation" r:id="rId5" imgW="825500" imgH="279400" progId="Equation.3">
                  <p:embed/>
                </p:oleObj>
              </mc:Choice>
              <mc:Fallback>
                <p:oleObj name="Equation" r:id="rId5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2F8152-0D74-C24C-B719-829BB56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416844"/>
            <a:ext cx="5168900" cy="5168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F48026-323B-3945-8D9E-8BD35F9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rewind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cluster sampling….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2D218-5C79-CF42-A1E3-BD4B2F9C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588" cy="4351338"/>
          </a:xfrm>
        </p:spPr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“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scams</a:t>
            </a:r>
            <a:r>
              <a:rPr lang="nl-NL" dirty="0"/>
              <a:t> in Germany”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5DB5050-FFF3-E34B-84B8-AB629DE2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8" y="2788022"/>
            <a:ext cx="320817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967805" y="2207420"/>
            <a:ext cx="79451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Build an elaborate model with many </a:t>
            </a:r>
          </a:p>
          <a:p>
            <a:pPr lvl="1"/>
            <a:r>
              <a:rPr lang="en-US" sz="2100" dirty="0"/>
              <a:t>	auxiliary variables</a:t>
            </a:r>
          </a:p>
          <a:p>
            <a:pPr lvl="1"/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11" y="3422236"/>
            <a:ext cx="3664691" cy="2578514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B88FC-DBDC-B94F-A0EE-694E972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in Germany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DB9C2-D8FD-B54C-946A-E7D80DB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411 </a:t>
            </a:r>
            <a:r>
              <a:rPr lang="nl-NL" dirty="0" err="1"/>
              <a:t>Kreise</a:t>
            </a:r>
            <a:r>
              <a:rPr lang="nl-NL" dirty="0"/>
              <a:t> (in 2022)</a:t>
            </a:r>
          </a:p>
          <a:p>
            <a:r>
              <a:rPr lang="nl-NL" dirty="0"/>
              <a:t>Sampling frames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at level of </a:t>
            </a:r>
            <a:r>
              <a:rPr lang="nl-NL" dirty="0" err="1"/>
              <a:t>Kreise</a:t>
            </a:r>
            <a:endParaRPr lang="nl-NL" dirty="0"/>
          </a:p>
          <a:p>
            <a:r>
              <a:rPr lang="nl-NL" dirty="0"/>
              <a:t>Select k clusters (50)</a:t>
            </a:r>
          </a:p>
          <a:p>
            <a:pPr lvl="1"/>
            <a:r>
              <a:rPr lang="nl-NL" dirty="0" err="1"/>
              <a:t>Stratify</a:t>
            </a:r>
            <a:r>
              <a:rPr lang="nl-NL" dirty="0"/>
              <a:t>? </a:t>
            </a:r>
          </a:p>
          <a:p>
            <a:r>
              <a:rPr lang="nl-NL" dirty="0"/>
              <a:t>Select </a:t>
            </a:r>
            <a:r>
              <a:rPr lang="nl-NL" dirty="0" err="1"/>
              <a:t>households</a:t>
            </a:r>
            <a:r>
              <a:rPr lang="nl-NL" dirty="0"/>
              <a:t> in clusters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=1500 per cluster</a:t>
            </a:r>
          </a:p>
          <a:p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cluster samples</a:t>
            </a:r>
          </a:p>
          <a:p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F5E479-DC13-F342-8214-CFA674C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44" y="2796988"/>
            <a:ext cx="3788756" cy="37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EC215-7703-FA4F-AFF1-2FA814DD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Size</a:t>
            </a:r>
            <a:r>
              <a:rPr lang="nl-NL" dirty="0"/>
              <a:t> of clusters is </a:t>
            </a:r>
            <a:r>
              <a:rPr lang="nl-NL" dirty="0" err="1"/>
              <a:t>known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DDF845-BC9E-004B-95B8-319E2F5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178"/>
            <a:ext cx="7956176" cy="5296148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2D1FCC0-DCB0-8042-9E4A-268C6633D454}"/>
              </a:ext>
            </a:extLst>
          </p:cNvPr>
          <p:cNvSpPr/>
          <p:nvPr/>
        </p:nvSpPr>
        <p:spPr>
          <a:xfrm>
            <a:off x="6974541" y="1075764"/>
            <a:ext cx="950259" cy="580016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8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096B8-2C0D-074E-BBAC-32B6038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cluster 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428-6BD2-B84B-AB42-A9CCC2F7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03424" cy="4351338"/>
          </a:xfrm>
        </p:spPr>
        <p:txBody>
          <a:bodyPr>
            <a:normAutofit/>
          </a:bodyPr>
          <a:lstStyle/>
          <a:p>
            <a:r>
              <a:rPr lang="nl-NL" dirty="0" err="1"/>
              <a:t>Imagine</a:t>
            </a:r>
            <a:r>
              <a:rPr lang="nl-NL" dirty="0"/>
              <a:t> we select Aachen</a:t>
            </a:r>
          </a:p>
          <a:p>
            <a:pPr lvl="1"/>
            <a:r>
              <a:rPr lang="nl-NL" dirty="0"/>
              <a:t>We draw </a:t>
            </a:r>
            <a:r>
              <a:rPr lang="nl-NL" dirty="0" err="1"/>
              <a:t>an</a:t>
            </a:r>
            <a:r>
              <a:rPr lang="nl-NL" dirty="0"/>
              <a:t> SRS of 2.000 </a:t>
            </a:r>
            <a:r>
              <a:rPr lang="nl-NL" dirty="0" err="1"/>
              <a:t>households</a:t>
            </a:r>
            <a:endParaRPr lang="nl-NL" dirty="0"/>
          </a:p>
          <a:p>
            <a:pPr lvl="1"/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survey: 1.000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12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victim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last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frauds</a:t>
            </a:r>
            <a:r>
              <a:rPr lang="nl-NL" dirty="0"/>
              <a:t> in Aachen?</a:t>
            </a:r>
          </a:p>
          <a:p>
            <a:pPr lvl="1"/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: 2123</a:t>
            </a:r>
          </a:p>
          <a:p>
            <a:pPr lvl="1"/>
            <a:r>
              <a:rPr lang="nl-NL" dirty="0"/>
              <a:t>12/2123 =  .56% of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 in </a:t>
            </a:r>
            <a:r>
              <a:rPr lang="nl-NL" dirty="0" err="1"/>
              <a:t>population</a:t>
            </a:r>
            <a:r>
              <a:rPr lang="nl-NL" dirty="0"/>
              <a:t> = .0056 * 249070 = </a:t>
            </a:r>
            <a:r>
              <a:rPr lang="nl-NL" dirty="0">
                <a:solidFill>
                  <a:srgbClr val="FF0000"/>
                </a:solidFill>
              </a:rPr>
              <a:t>1394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33AF741-D00C-E04E-BD41-DE3F2375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" t="8436" r="1549" b="82652"/>
          <a:stretch/>
        </p:blipFill>
        <p:spPr>
          <a:xfrm>
            <a:off x="258352" y="5816963"/>
            <a:ext cx="11844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B5A68FF-75F5-BF49-B99C-087D2BD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6" y="1027906"/>
            <a:ext cx="4202025" cy="5102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FC4555-A1BA-1946-AEEB-516F7F30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Sample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4089528-B1CE-D745-B5B7-53387BA605BF}"/>
              </a:ext>
            </a:extLst>
          </p:cNvPr>
          <p:cNvSpPr/>
          <p:nvPr/>
        </p:nvSpPr>
        <p:spPr>
          <a:xfrm>
            <a:off x="2429436" y="4374776"/>
            <a:ext cx="108472" cy="116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25156-94A8-7541-8C86-D6CDAB4A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830" y="1296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Aachen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D12DE0B-EB94-AE41-AEFF-4B1E96DB4922}"/>
              </a:ext>
            </a:extLst>
          </p:cNvPr>
          <p:cNvCxnSpPr>
            <a:cxnSpLocks/>
          </p:cNvCxnSpPr>
          <p:nvPr/>
        </p:nvCxnSpPr>
        <p:spPr>
          <a:xfrm flipH="1">
            <a:off x="2348753" y="1766047"/>
            <a:ext cx="80683" cy="25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A01DA5A-C0AC-6C47-8BC6-F8149F8B2A4E}"/>
              </a:ext>
            </a:extLst>
          </p:cNvPr>
          <p:cNvSpPr txBox="1"/>
          <p:nvPr/>
        </p:nvSpPr>
        <p:spPr>
          <a:xfrm>
            <a:off x="5434671" y="1789766"/>
            <a:ext cx="615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Population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r>
              <a:rPr lang="nl-NL" sz="3200" dirty="0"/>
              <a:t> = 235509</a:t>
            </a:r>
          </a:p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whatsapp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= 1307</a:t>
            </a:r>
          </a:p>
          <a:p>
            <a:endParaRPr lang="nl-NL" sz="3200" dirty="0"/>
          </a:p>
          <a:p>
            <a:r>
              <a:rPr lang="nl-NL" sz="3200" dirty="0"/>
              <a:t>Ratio = 180/ 1</a:t>
            </a:r>
          </a:p>
          <a:p>
            <a:endParaRPr lang="nl-NL" sz="3200" dirty="0"/>
          </a:p>
          <a:p>
            <a:r>
              <a:rPr lang="nl-NL" sz="3200" dirty="0"/>
              <a:t>Or .00555 of </a:t>
            </a:r>
            <a:r>
              <a:rPr lang="nl-NL" sz="3200" dirty="0" err="1"/>
              <a:t>population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>
                <a:solidFill>
                  <a:srgbClr val="FF0000"/>
                </a:solidFill>
              </a:rPr>
              <a:t>Germany: </a:t>
            </a:r>
            <a:r>
              <a:rPr lang="nl-NL" sz="3200" dirty="0" err="1"/>
              <a:t>population</a:t>
            </a:r>
            <a:r>
              <a:rPr lang="nl-NL" sz="3200" dirty="0"/>
              <a:t> is 83 </a:t>
            </a:r>
            <a:r>
              <a:rPr lang="nl-NL" sz="3200" dirty="0" err="1"/>
              <a:t>Million</a:t>
            </a:r>
            <a:endParaRPr lang="nl-NL" sz="3200" dirty="0"/>
          </a:p>
          <a:p>
            <a:r>
              <a:rPr lang="nl-NL" sz="3200" dirty="0" err="1"/>
              <a:t>Whatapp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is 83M/180 = </a:t>
            </a:r>
            <a:r>
              <a:rPr lang="nl-NL" sz="3200" dirty="0">
                <a:solidFill>
                  <a:srgbClr val="FF0000"/>
                </a:solidFill>
              </a:rPr>
              <a:t>461k</a:t>
            </a:r>
          </a:p>
        </p:txBody>
      </p:sp>
    </p:spTree>
    <p:extLst>
      <p:ext uri="{BB962C8B-B14F-4D97-AF65-F5344CB8AC3E}">
        <p14:creationId xmlns:p14="http://schemas.microsoft.com/office/powerpoint/2010/main" val="13537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2062</Words>
  <Application>Microsoft Macintosh PowerPoint</Application>
  <PresentationFormat>Breedbeeld</PresentationFormat>
  <Paragraphs>383</Paragraphs>
  <Slides>43</Slides>
  <Notes>10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Mangal</vt:lpstr>
      <vt:lpstr>Office-thema</vt:lpstr>
      <vt:lpstr>Equation</vt:lpstr>
      <vt:lpstr>Survey analysis week 7 “ratio and regression estimation”</vt:lpstr>
      <vt:lpstr>Today</vt:lpstr>
      <vt:lpstr>First rewind to cluster sampling….</vt:lpstr>
      <vt:lpstr>Cluster sampling in Germany</vt:lpstr>
      <vt:lpstr>Size of clusters is known</vt:lpstr>
      <vt:lpstr>Estimate at cluster level</vt:lpstr>
      <vt:lpstr>Our entire Sample</vt:lpstr>
      <vt:lpstr>Why ratio estimation?</vt:lpstr>
      <vt:lpstr>Why ratio estimation?</vt:lpstr>
      <vt:lpstr>Why so often in cluster samples?</vt:lpstr>
      <vt:lpstr>Class exercise 1</vt:lpstr>
      <vt:lpstr>What is great in ratio estimation</vt:lpstr>
      <vt:lpstr>What more is there?</vt:lpstr>
      <vt:lpstr>What is a problem in ratio estimation</vt:lpstr>
      <vt:lpstr>What about making the model more complex?</vt:lpstr>
      <vt:lpstr>Model-based estimation</vt:lpstr>
      <vt:lpstr>Class exercise 2</vt:lpstr>
      <vt:lpstr>Design-based versus model-based</vt:lpstr>
      <vt:lpstr>When ratio vs. regression?</vt:lpstr>
      <vt:lpstr>Implicationss of going model-based</vt:lpstr>
      <vt:lpstr>Model-based inference – an example</vt:lpstr>
      <vt:lpstr>Wisconsin – Presidential election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Next week(s)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136</cp:revision>
  <cp:lastPrinted>2020-10-12T07:20:32Z</cp:lastPrinted>
  <dcterms:created xsi:type="dcterms:W3CDTF">2017-10-20T08:06:05Z</dcterms:created>
  <dcterms:modified xsi:type="dcterms:W3CDTF">2022-10-16T20:48:22Z</dcterms:modified>
</cp:coreProperties>
</file>